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italic.fntdata"/><Relationship Id="rId10" Type="http://schemas.openxmlformats.org/officeDocument/2006/relationships/slide" Target="slides/slide5.xml"/><Relationship Id="rId32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75709ee846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75709ee84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7590601031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7590601031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2757c965213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2757c965213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57c96521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57c96521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757c965213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757c965213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75a32ce6e2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75a32ce6e2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758faaa15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758faaa15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**Tecnología Utilizada:** Si estás utilizando alguna tecnología o enfoque técnico innovador, menciona cómo lo implementas y cómo contribuye a la solución.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59060103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59060103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**Equipo:** Destaca las habilidades y experiencia de tu equipo que respaldan la ejecución exitosa de la idea.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5709ee846_2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5709ee846_2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75709ee84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75709ee84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 **Valor Agregado:** Destaca qué hace que tu solución sea única y por qué es valiosa. ¿Qué ventajas tiene sobre otras alternativas?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57c965213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57c965213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**Introducción:** Comienza presentándote y tu equipo. Di brevemente quiénes son y cuál es tu formación o experiencia relevante.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5709ee84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5709ee84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5709ee846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5709ee846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**Plan de Implementación:** Describe cómo planeas llevar a cabo tu proyecto. ¿Cuáles son los próximos pasos y cuál es el cronograma?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275a32ce6e2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275a32ce6e2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**Funcionamiento:** Explica cómo funciona tu proyecto o idea en detalle. Si es un producto o una aplicación, muestra una demostración rápida si es posible.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75a32ce6e2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75a32ce6e2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**Impacto:** Habla sobre el impacto que esperas lograr con tu proyecto. ¿Cómo contribuirá a resolver el problema a largo plazo?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5a32ce6e2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75a32ce6e2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**Cierre:** Finaliza reforzando la importancia de tu solución y por qué debería ser considerada. Agradece por la oportunidad de presentar.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75a32ce6e2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75a32ce6e2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**El Problema:** Identifica el problema o desafío que estás abordando. Explica por qué es importante y cómo afecta a las personas.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5a32ce6e2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5a32ce6e2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9090756a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9090756a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**Validación:** Si tienes algún tipo de validación inicial o retroalimentación de posibles usuarios, compártela para respaldar tu idea.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57c965213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57c965213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**Validación:** Si tienes algún tipo de validación inicial o retroalimentación de posibles usuarios, compártela para respaldar tu idea.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>
                <a:solidFill>
                  <a:schemeClr val="dk1"/>
                </a:solidFill>
              </a:rPr>
              <a:t>**La Solución:** Describe tu idea o proyecto. Explica cómo resuelve el problema y cómo se diferencia de otras soluciones existentes.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5709ee84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5709ee84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rgbClr val="D5A6BD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9.png"/><Relationship Id="rId4" Type="http://schemas.openxmlformats.org/officeDocument/2006/relationships/image" Target="../media/image36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png"/><Relationship Id="rId4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7.png"/><Relationship Id="rId4" Type="http://schemas.openxmlformats.org/officeDocument/2006/relationships/image" Target="../media/image27.png"/><Relationship Id="rId5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ctrTitle"/>
          </p:nvPr>
        </p:nvSpPr>
        <p:spPr>
          <a:xfrm>
            <a:off x="163300" y="35718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AFAFA"/>
                </a:solidFill>
              </a:rPr>
              <a:t>Querétaro Digital</a:t>
            </a:r>
            <a:r>
              <a:rPr lang="es-419">
                <a:solidFill>
                  <a:srgbClr val="17EAFF"/>
                </a:solidFill>
              </a:rPr>
              <a:t> </a:t>
            </a:r>
            <a:r>
              <a:rPr lang="es-419">
                <a:solidFill>
                  <a:srgbClr val="B4A7D6"/>
                </a:solidFill>
              </a:rPr>
              <a:t>…</a:t>
            </a:r>
            <a:r>
              <a:rPr lang="es-419"/>
              <a:t> </a:t>
            </a:r>
            <a:r>
              <a:rPr b="1" i="1" lang="es-419">
                <a:solidFill>
                  <a:srgbClr val="FFA49A"/>
                </a:solidFill>
              </a:rPr>
              <a:t>Seguro</a:t>
            </a:r>
            <a:endParaRPr b="1" i="1">
              <a:solidFill>
                <a:srgbClr val="FFA49A"/>
              </a:solidFill>
            </a:endParaRPr>
          </a:p>
        </p:txBody>
      </p:sp>
      <p:sp>
        <p:nvSpPr>
          <p:cNvPr id="69" name="Google Shape;69;p13"/>
          <p:cNvSpPr txBox="1"/>
          <p:nvPr>
            <p:ph idx="1" type="subTitle"/>
          </p:nvPr>
        </p:nvSpPr>
        <p:spPr>
          <a:xfrm>
            <a:off x="163300" y="44465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>
                <a:solidFill>
                  <a:srgbClr val="FF007F"/>
                </a:solidFill>
              </a:rPr>
              <a:t>Equipo Capybaras UTSJR</a:t>
            </a:r>
            <a:r>
              <a:rPr b="1" lang="es-419">
                <a:solidFill>
                  <a:srgbClr val="FFA49A"/>
                </a:solidFill>
              </a:rPr>
              <a:t> </a:t>
            </a:r>
            <a:r>
              <a:rPr b="1" lang="es-419">
                <a:solidFill>
                  <a:srgbClr val="FFFFFF"/>
                </a:solidFill>
              </a:rPr>
              <a:t>| </a:t>
            </a:r>
            <a:r>
              <a:rPr b="1" lang="es-419">
                <a:solidFill>
                  <a:srgbClr val="17EAFF"/>
                </a:solidFill>
              </a:rPr>
              <a:t>Hackathon</a:t>
            </a:r>
            <a:r>
              <a:rPr b="1" lang="es-419">
                <a:solidFill>
                  <a:srgbClr val="17EAFF"/>
                </a:solidFill>
              </a:rPr>
              <a:t> Querétaro Digital</a:t>
            </a:r>
            <a:endParaRPr b="1">
              <a:solidFill>
                <a:srgbClr val="17EAFF"/>
              </a:solidFill>
            </a:endParaRPr>
          </a:p>
        </p:txBody>
      </p:sp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650" y="2487350"/>
            <a:ext cx="432899" cy="43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04775">
              <a:schemeClr val="accent4">
                <a:alpha val="70000"/>
              </a:schemeClr>
            </a:outerShdw>
          </a:effectLst>
        </p:spPr>
      </p:pic>
      <p:pic>
        <p:nvPicPr>
          <p:cNvPr id="71" name="Google Shape;7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850" y="2426750"/>
            <a:ext cx="432899" cy="432899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0">
              <a:schemeClr val="lt1">
                <a:alpha val="50000"/>
              </a:schemeClr>
            </a:outerShdw>
          </a:effectLst>
        </p:spPr>
      </p:pic>
      <p:pic>
        <p:nvPicPr>
          <p:cNvPr id="72" name="Google Shape;72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9550" y="1993850"/>
            <a:ext cx="432899" cy="432899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76200">
              <a:schemeClr val="accent4">
                <a:alpha val="70000"/>
              </a:schemeClr>
            </a:outerShdw>
          </a:effectLst>
        </p:spPr>
      </p:pic>
      <p:pic>
        <p:nvPicPr>
          <p:cNvPr id="73" name="Google Shape;7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0750" y="1935225"/>
            <a:ext cx="432899" cy="4328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000000" dist="104775">
              <a:schemeClr val="lt1">
                <a:alpha val="69000"/>
              </a:schemeClr>
            </a:outerShdw>
          </a:effectLst>
        </p:spPr>
      </p:pic>
      <p:pic>
        <p:nvPicPr>
          <p:cNvPr id="74" name="Google Shape;74;p13"/>
          <p:cNvPicPr preferRelativeResize="0"/>
          <p:nvPr/>
        </p:nvPicPr>
        <p:blipFill rotWithShape="1">
          <a:blip r:embed="rId5">
            <a:alphaModFix/>
          </a:blip>
          <a:srcRect b="-6209" l="361069" r="-361069" t="6210"/>
          <a:stretch/>
        </p:blipFill>
        <p:spPr>
          <a:xfrm>
            <a:off x="7042200" y="-112303"/>
            <a:ext cx="1922126" cy="10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¿Una </a:t>
            </a:r>
            <a:r>
              <a:rPr lang="es-419">
                <a:solidFill>
                  <a:srgbClr val="17EAFF"/>
                </a:solidFill>
              </a:rPr>
              <a:t>APP</a:t>
            </a:r>
            <a:r>
              <a:rPr lang="es-419"/>
              <a:t> para ello?</a:t>
            </a:r>
            <a:endParaRPr/>
          </a:p>
        </p:txBody>
      </p:sp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Sabemos la </a:t>
            </a:r>
            <a:r>
              <a:rPr lang="es-419">
                <a:solidFill>
                  <a:srgbClr val="FF007F"/>
                </a:solidFill>
              </a:rPr>
              <a:t>existencia de estas </a:t>
            </a:r>
            <a:r>
              <a:rPr lang="es-419">
                <a:solidFill>
                  <a:srgbClr val="FF007F"/>
                </a:solidFill>
              </a:rPr>
              <a:t>aplicaciones</a:t>
            </a:r>
            <a:r>
              <a:rPr lang="es-419"/>
              <a:t>, pero…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2475" y="59400"/>
            <a:ext cx="2316850" cy="5024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" name="Google Shape;134;p22"/>
          <p:cNvCxnSpPr>
            <a:stCxn id="135" idx="4"/>
          </p:cNvCxnSpPr>
          <p:nvPr/>
        </p:nvCxnSpPr>
        <p:spPr>
          <a:xfrm>
            <a:off x="4656655" y="1685825"/>
            <a:ext cx="1634700" cy="609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6" name="Google Shape;136;p22"/>
          <p:cNvCxnSpPr>
            <a:stCxn id="135" idx="4"/>
          </p:cNvCxnSpPr>
          <p:nvPr/>
        </p:nvCxnSpPr>
        <p:spPr>
          <a:xfrm>
            <a:off x="4656655" y="1685825"/>
            <a:ext cx="1488600" cy="13062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/>
          <p:nvPr/>
        </p:nvSpPr>
        <p:spPr>
          <a:xfrm>
            <a:off x="4230875" y="491075"/>
            <a:ext cx="1459800" cy="1062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A49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</a:rPr>
              <a:t>Inicio de </a:t>
            </a:r>
            <a:r>
              <a:rPr lang="es-419" sz="2100">
                <a:solidFill>
                  <a:schemeClr val="lt1"/>
                </a:solidFill>
              </a:rPr>
              <a:t>sesión</a:t>
            </a:r>
            <a:r>
              <a:rPr lang="es-419" sz="2100">
                <a:solidFill>
                  <a:schemeClr val="lt1"/>
                </a:solidFill>
              </a:rPr>
              <a:t>.</a:t>
            </a:r>
            <a:endParaRPr sz="2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ctrTitle"/>
          </p:nvPr>
        </p:nvSpPr>
        <p:spPr>
          <a:xfrm>
            <a:off x="362075" y="375713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funcionará?</a:t>
            </a:r>
            <a:endParaRPr/>
          </a:p>
        </p:txBody>
      </p:sp>
      <p:sp>
        <p:nvSpPr>
          <p:cNvPr id="142" name="Google Shape;142;p23"/>
          <p:cNvSpPr txBox="1"/>
          <p:nvPr/>
        </p:nvSpPr>
        <p:spPr>
          <a:xfrm>
            <a:off x="815400" y="1380400"/>
            <a:ext cx="4518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700">
                <a:solidFill>
                  <a:schemeClr val="lt1"/>
                </a:solidFill>
              </a:rPr>
              <a:t>En </a:t>
            </a:r>
            <a:r>
              <a:rPr b="1" lang="es-419" sz="1700">
                <a:solidFill>
                  <a:schemeClr val="lt1"/>
                </a:solidFill>
              </a:rPr>
              <a:t>QRO-Alerta</a:t>
            </a:r>
            <a:r>
              <a:rPr lang="es-419" sz="1700">
                <a:solidFill>
                  <a:schemeClr val="lt1"/>
                </a:solidFill>
              </a:rPr>
              <a:t> podrás hacer las siguientes funciones: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s-419" sz="1700">
                <a:solidFill>
                  <a:schemeClr val="lt1"/>
                </a:solidFill>
              </a:rPr>
              <a:t>Modificar contactos de emergencia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s-419" sz="1700">
                <a:solidFill>
                  <a:schemeClr val="lt1"/>
                </a:solidFill>
              </a:rPr>
              <a:t>Visualizar mapa con las zonas de riesgo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s-419" sz="1700">
                <a:solidFill>
                  <a:schemeClr val="lt1"/>
                </a:solidFill>
              </a:rPr>
              <a:t>Botón de pánico</a:t>
            </a:r>
            <a:endParaRPr sz="1700">
              <a:solidFill>
                <a:schemeClr val="lt1"/>
              </a:solidFill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s-419" sz="1700">
                <a:solidFill>
                  <a:schemeClr val="lt1"/>
                </a:solidFill>
              </a:rPr>
              <a:t>Activar o desactivar pulsera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450" y="2899688"/>
            <a:ext cx="2378400" cy="2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9075" y="3912150"/>
            <a:ext cx="1051891" cy="353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1125" y="3460038"/>
            <a:ext cx="1027801" cy="35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 rotWithShape="1">
          <a:blip r:embed="rId6">
            <a:alphaModFix/>
          </a:blip>
          <a:srcRect b="5952" l="5312" r="6293" t="6512"/>
          <a:stretch/>
        </p:blipFill>
        <p:spPr>
          <a:xfrm>
            <a:off x="6310325" y="361525"/>
            <a:ext cx="2047875" cy="439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80900" y="4374038"/>
            <a:ext cx="1048250" cy="3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550" y="92876"/>
            <a:ext cx="2325491" cy="4957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0976" y="92875"/>
            <a:ext cx="2325500" cy="499180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4"/>
          <p:cNvCxnSpPr>
            <a:stCxn id="155" idx="4"/>
          </p:cNvCxnSpPr>
          <p:nvPr/>
        </p:nvCxnSpPr>
        <p:spPr>
          <a:xfrm rot="10800000">
            <a:off x="2692355" y="3606550"/>
            <a:ext cx="1038600" cy="588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24"/>
          <p:cNvCxnSpPr>
            <a:stCxn id="157" idx="4"/>
          </p:cNvCxnSpPr>
          <p:nvPr/>
        </p:nvCxnSpPr>
        <p:spPr>
          <a:xfrm>
            <a:off x="4626580" y="2476875"/>
            <a:ext cx="1765800" cy="1065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5" name="Google Shape;155;p24"/>
          <p:cNvSpPr/>
          <p:nvPr/>
        </p:nvSpPr>
        <p:spPr>
          <a:xfrm>
            <a:off x="3264050" y="3000100"/>
            <a:ext cx="1600800" cy="1062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A49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</a:rPr>
              <a:t>Crear una cuenta.</a:t>
            </a:r>
            <a:endParaRPr sz="2100">
              <a:solidFill>
                <a:schemeClr val="lt1"/>
              </a:solidFill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4200800" y="1282125"/>
            <a:ext cx="1459800" cy="1062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A49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000">
                <a:solidFill>
                  <a:schemeClr val="lt1"/>
                </a:solidFill>
              </a:rPr>
              <a:t>Tomar una foto de perfil.</a:t>
            </a:r>
            <a:endParaRPr sz="2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000" y="85025"/>
            <a:ext cx="2365425" cy="499367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5"/>
          <p:cNvSpPr/>
          <p:nvPr/>
        </p:nvSpPr>
        <p:spPr>
          <a:xfrm>
            <a:off x="3848575" y="1186750"/>
            <a:ext cx="1459800" cy="1062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A49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</a:rPr>
              <a:t>Confirmar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8650" y="143725"/>
            <a:ext cx="2290675" cy="4876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5" name="Google Shape;165;p25"/>
          <p:cNvCxnSpPr>
            <a:stCxn id="163" idx="4"/>
          </p:cNvCxnSpPr>
          <p:nvPr/>
        </p:nvCxnSpPr>
        <p:spPr>
          <a:xfrm>
            <a:off x="4274355" y="2381500"/>
            <a:ext cx="1943400" cy="1158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9950" y="105575"/>
            <a:ext cx="2321625" cy="481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6"/>
          <p:cNvSpPr/>
          <p:nvPr/>
        </p:nvSpPr>
        <p:spPr>
          <a:xfrm>
            <a:off x="3854550" y="1198150"/>
            <a:ext cx="1713300" cy="10620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A49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</a:rPr>
              <a:t>Vincular dispositivo.</a:t>
            </a:r>
            <a:endParaRPr sz="2100">
              <a:solidFill>
                <a:schemeClr val="lt1"/>
              </a:solidFill>
            </a:endParaRPr>
          </a:p>
        </p:txBody>
      </p:sp>
      <p:cxnSp>
        <p:nvCxnSpPr>
          <p:cNvPr id="172" name="Google Shape;172;p26"/>
          <p:cNvCxnSpPr>
            <a:stCxn id="173" idx="4"/>
          </p:cNvCxnSpPr>
          <p:nvPr/>
        </p:nvCxnSpPr>
        <p:spPr>
          <a:xfrm flipH="1" rot="10800000">
            <a:off x="4781302" y="2570550"/>
            <a:ext cx="1664700" cy="11475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3" name="Google Shape;173;p26"/>
          <p:cNvSpPr/>
          <p:nvPr/>
        </p:nvSpPr>
        <p:spPr>
          <a:xfrm>
            <a:off x="4572000" y="2833125"/>
            <a:ext cx="717600" cy="786600"/>
          </a:xfrm>
          <a:prstGeom prst="wedgeRoundRectCallout">
            <a:avLst>
              <a:gd fmla="val -20833" name="adj1"/>
              <a:gd fmla="val 62500" name="adj2"/>
              <a:gd fmla="val 0" name="adj3"/>
            </a:avLst>
          </a:prstGeom>
          <a:solidFill>
            <a:srgbClr val="FFA49A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00">
                <a:solidFill>
                  <a:schemeClr val="lt1"/>
                </a:solidFill>
              </a:rPr>
              <a:t>Fin</a:t>
            </a:r>
            <a:endParaRPr sz="2100">
              <a:solidFill>
                <a:schemeClr val="lt1"/>
              </a:solidFill>
            </a:endParaRPr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225" y="104838"/>
            <a:ext cx="2321625" cy="48203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5" name="Google Shape;175;p26"/>
          <p:cNvCxnSpPr/>
          <p:nvPr/>
        </p:nvCxnSpPr>
        <p:spPr>
          <a:xfrm flipH="1">
            <a:off x="2899975" y="2376725"/>
            <a:ext cx="1470300" cy="1052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6" name="Google Shape;176;p26"/>
          <p:cNvCxnSpPr/>
          <p:nvPr/>
        </p:nvCxnSpPr>
        <p:spPr>
          <a:xfrm flipH="1">
            <a:off x="2719950" y="2388125"/>
            <a:ext cx="1627500" cy="1881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271003" y="67225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600"/>
              <a:t>Mapa de riesgo</a:t>
            </a:r>
            <a:endParaRPr b="1" sz="2600"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271000" y="184765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 sz="1700"/>
              <a:t>Se </a:t>
            </a:r>
            <a:r>
              <a:rPr b="1" lang="es-419" sz="1700"/>
              <a:t>realizará</a:t>
            </a:r>
            <a:r>
              <a:rPr b="1" lang="es-419" sz="1700"/>
              <a:t> un </a:t>
            </a:r>
            <a:r>
              <a:rPr b="1" lang="es-419" sz="1700"/>
              <a:t>análisis</a:t>
            </a:r>
            <a:r>
              <a:rPr b="1" lang="es-419" sz="1700"/>
              <a:t> de manera </a:t>
            </a:r>
            <a:r>
              <a:rPr b="1" lang="es-419" sz="1700"/>
              <a:t>automática</a:t>
            </a:r>
            <a:r>
              <a:rPr b="1" lang="es-419" sz="1700"/>
              <a:t>, donde se </a:t>
            </a:r>
            <a:r>
              <a:rPr b="1" lang="es-419" sz="1700"/>
              <a:t>reportan</a:t>
            </a:r>
            <a:r>
              <a:rPr b="1" lang="es-419" sz="1700"/>
              <a:t> las </a:t>
            </a:r>
            <a:r>
              <a:rPr b="1" lang="es-419" sz="1700"/>
              <a:t>áreas</a:t>
            </a:r>
            <a:r>
              <a:rPr b="1" lang="es-419" sz="1700"/>
              <a:t> </a:t>
            </a:r>
            <a:r>
              <a:rPr b="1" lang="es-419" sz="1700"/>
              <a:t>más</a:t>
            </a:r>
            <a:r>
              <a:rPr b="1" lang="es-419" sz="1700"/>
              <a:t> peligrosas, o bien, con mayor cantidad de reportes.</a:t>
            </a:r>
            <a:endParaRPr b="1" sz="1700"/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5600" y="36275"/>
            <a:ext cx="2426483" cy="507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8"/>
          <p:cNvSpPr txBox="1"/>
          <p:nvPr>
            <p:ph type="ctrTitle"/>
          </p:nvPr>
        </p:nvSpPr>
        <p:spPr>
          <a:xfrm>
            <a:off x="169275" y="604825"/>
            <a:ext cx="89748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funcionará la Qro-Band?</a:t>
            </a:r>
            <a:endParaRPr/>
          </a:p>
        </p:txBody>
      </p:sp>
      <p:sp>
        <p:nvSpPr>
          <p:cNvPr id="189" name="Google Shape;189;p28"/>
          <p:cNvSpPr txBox="1"/>
          <p:nvPr/>
        </p:nvSpPr>
        <p:spPr>
          <a:xfrm>
            <a:off x="278325" y="1847400"/>
            <a:ext cx="4871700" cy="14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Botón de </a:t>
            </a:r>
            <a:r>
              <a:rPr b="1"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pánico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GPS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Radiofrecuencia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ID único</a:t>
            </a:r>
            <a:r>
              <a:rPr b="1"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para cada pulsera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b="1"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Alerta a la infraestructura de control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0" name="Google Shape;19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5250" y="843100"/>
            <a:ext cx="5185950" cy="34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100">
                <a:solidFill>
                  <a:srgbClr val="741B47"/>
                </a:solidFill>
              </a:rPr>
              <a:t>Nuestro prototipo:</a:t>
            </a:r>
            <a:endParaRPr b="1" sz="2100">
              <a:solidFill>
                <a:srgbClr val="741B47"/>
              </a:solidFill>
            </a:endParaRPr>
          </a:p>
        </p:txBody>
      </p:sp>
      <p:pic>
        <p:nvPicPr>
          <p:cNvPr id="196" name="Google Shape;19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59625" y="404700"/>
            <a:ext cx="4245069" cy="421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4675" y="1265363"/>
            <a:ext cx="3806900" cy="4107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6225" y="696512"/>
            <a:ext cx="2898701" cy="3750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0225" y="1386425"/>
            <a:ext cx="2898701" cy="3757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idx="2" type="body"/>
          </p:nvPr>
        </p:nvSpPr>
        <p:spPr>
          <a:xfrm>
            <a:off x="5287625" y="724200"/>
            <a:ext cx="30474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/>
              <a:t>"Asegurar la integridad de las mujeres, con apoyo de la </a:t>
            </a:r>
            <a:r>
              <a:rPr b="1" lang="es-419"/>
              <a:t>innovación tecnológica</a:t>
            </a:r>
            <a:r>
              <a:rPr b="1" lang="es-419"/>
              <a:t>”</a:t>
            </a:r>
            <a:endParaRPr b="1"/>
          </a:p>
        </p:txBody>
      </p:sp>
      <p:pic>
        <p:nvPicPr>
          <p:cNvPr id="205" name="Google Shape;20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75" y="32913"/>
            <a:ext cx="4210750" cy="507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idx="1" type="subTitle"/>
          </p:nvPr>
        </p:nvSpPr>
        <p:spPr>
          <a:xfrm>
            <a:off x="364575" y="1219050"/>
            <a:ext cx="3792900" cy="3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En </a:t>
            </a:r>
            <a:r>
              <a:rPr b="1" lang="es-419" sz="2000">
                <a:solidFill>
                  <a:schemeClr val="accent1"/>
                </a:solidFill>
              </a:rPr>
              <a:t>Querétaro</a:t>
            </a:r>
            <a:r>
              <a:rPr b="1" lang="es-419" sz="2000"/>
              <a:t> se cuenta con más de </a:t>
            </a:r>
            <a:r>
              <a:rPr b="1" lang="es-419" sz="2000">
                <a:solidFill>
                  <a:srgbClr val="17EAFF"/>
                </a:solidFill>
              </a:rPr>
              <a:t>2,000 puntos de acceso a internet</a:t>
            </a:r>
            <a:r>
              <a:rPr b="1" lang="es-419" sz="2000"/>
              <a:t>, pero en </a:t>
            </a:r>
            <a:r>
              <a:rPr b="1" lang="es-419" sz="2000">
                <a:solidFill>
                  <a:srgbClr val="FF007F"/>
                </a:solidFill>
              </a:rPr>
              <a:t>temas de integridad</a:t>
            </a:r>
            <a:r>
              <a:rPr b="1" lang="es-419" sz="2000"/>
              <a:t> </a:t>
            </a:r>
            <a:r>
              <a:rPr b="1" lang="es-419" sz="2000">
                <a:solidFill>
                  <a:srgbClr val="FF007F"/>
                </a:solidFill>
              </a:rPr>
              <a:t>no hay límites</a:t>
            </a:r>
            <a:r>
              <a:rPr b="1" lang="es-419" sz="2000"/>
              <a:t>…</a:t>
            </a:r>
            <a:endParaRPr b="1"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/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000"/>
              <a:t>Nos apoyaremos de </a:t>
            </a:r>
            <a:r>
              <a:rPr b="1" lang="es-419" sz="2000">
                <a:solidFill>
                  <a:srgbClr val="FFA49A"/>
                </a:solidFill>
              </a:rPr>
              <a:t>operadores móviles</a:t>
            </a:r>
            <a:r>
              <a:rPr b="1" lang="es-419" sz="2000"/>
              <a:t> que </a:t>
            </a:r>
            <a:r>
              <a:rPr b="1" lang="es-419" sz="2000">
                <a:solidFill>
                  <a:srgbClr val="FFA49A"/>
                </a:solidFill>
              </a:rPr>
              <a:t>brinden su infraestructura</a:t>
            </a:r>
            <a:r>
              <a:rPr b="1" lang="es-419" sz="2000"/>
              <a:t> para este fin </a:t>
            </a:r>
            <a:r>
              <a:rPr b="1" lang="es-419" sz="2000">
                <a:solidFill>
                  <a:srgbClr val="FFA49A"/>
                </a:solidFill>
              </a:rPr>
              <a:t>de manera gratuita</a:t>
            </a:r>
            <a:r>
              <a:rPr b="1" lang="es-419" sz="2000"/>
              <a:t>.</a:t>
            </a:r>
            <a:endParaRPr b="1" sz="2000"/>
          </a:p>
        </p:txBody>
      </p:sp>
      <p:pic>
        <p:nvPicPr>
          <p:cNvPr id="211" name="Google Shape;21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0"/>
            <a:ext cx="4572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7750" y="1887424"/>
            <a:ext cx="1121575" cy="11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225" y="3211424"/>
            <a:ext cx="1121575" cy="11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4838" y="1520699"/>
            <a:ext cx="1121575" cy="11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0350" y="406299"/>
            <a:ext cx="1121575" cy="11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81925" y="765849"/>
            <a:ext cx="1121575" cy="112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29322" y="2341953"/>
            <a:ext cx="459575" cy="45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74747" y="737291"/>
            <a:ext cx="459575" cy="45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9797" y="3008991"/>
            <a:ext cx="459575" cy="45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997" y="2830391"/>
            <a:ext cx="459575" cy="45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1797" y="2417241"/>
            <a:ext cx="459575" cy="45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5172" y="1851691"/>
            <a:ext cx="459575" cy="45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3272" y="1294491"/>
            <a:ext cx="459575" cy="459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1797" y="937291"/>
            <a:ext cx="459575" cy="45958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25" name="Google Shape;225;p31"/>
          <p:cNvCxnSpPr>
            <a:stCxn id="220" idx="3"/>
            <a:endCxn id="217" idx="2"/>
          </p:cNvCxnSpPr>
          <p:nvPr/>
        </p:nvCxnSpPr>
        <p:spPr>
          <a:xfrm flipH="1" rot="10800000">
            <a:off x="5743572" y="2801585"/>
            <a:ext cx="415500" cy="258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6" name="Google Shape;226;p31"/>
          <p:cNvCxnSpPr>
            <a:stCxn id="220" idx="2"/>
            <a:endCxn id="219" idx="1"/>
          </p:cNvCxnSpPr>
          <p:nvPr/>
        </p:nvCxnSpPr>
        <p:spPr>
          <a:xfrm flipH="1" rot="10800000">
            <a:off x="5513784" y="3238680"/>
            <a:ext cx="606000" cy="51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7" name="Google Shape;227;p31"/>
          <p:cNvCxnSpPr>
            <a:stCxn id="219" idx="3"/>
            <a:endCxn id="217" idx="3"/>
          </p:cNvCxnSpPr>
          <p:nvPr/>
        </p:nvCxnSpPr>
        <p:spPr>
          <a:xfrm rot="10800000">
            <a:off x="6388872" y="2571885"/>
            <a:ext cx="190500" cy="6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400"/>
              <a:t>Orgullosamente lobo, orgullosamente MECATRÓNICOS.</a:t>
            </a:r>
            <a:endParaRPr b="1"/>
          </a:p>
        </p:txBody>
      </p:sp>
      <p:pic>
        <p:nvPicPr>
          <p:cNvPr id="80" name="Google Shape;8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600" y="0"/>
            <a:ext cx="6515100" cy="347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8400" y="2946163"/>
            <a:ext cx="4267200" cy="173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4"/>
          <p:cNvCxnSpPr/>
          <p:nvPr/>
        </p:nvCxnSpPr>
        <p:spPr>
          <a:xfrm>
            <a:off x="476250" y="2917050"/>
            <a:ext cx="8298600" cy="12000"/>
          </a:xfrm>
          <a:prstGeom prst="straightConnector1">
            <a:avLst/>
          </a:prstGeom>
          <a:noFill/>
          <a:ln cap="flat" cmpd="sng" w="38100">
            <a:solidFill>
              <a:srgbClr val="FFA49A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14348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2"/>
          <p:cNvSpPr txBox="1"/>
          <p:nvPr>
            <p:ph type="title"/>
          </p:nvPr>
        </p:nvSpPr>
        <p:spPr>
          <a:xfrm>
            <a:off x="460950" y="386180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</a:t>
            </a:r>
            <a:r>
              <a:rPr lang="es-419">
                <a:solidFill>
                  <a:srgbClr val="17EAFF"/>
                </a:solidFill>
              </a:rPr>
              <a:t>Drones</a:t>
            </a:r>
            <a:r>
              <a:rPr lang="es-419"/>
              <a:t> en un </a:t>
            </a:r>
            <a:r>
              <a:rPr lang="es-419">
                <a:solidFill>
                  <a:schemeClr val="accent5"/>
                </a:solidFill>
              </a:rPr>
              <a:t>Querétaro Digital</a:t>
            </a:r>
            <a:r>
              <a:rPr lang="es-419"/>
              <a:t>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33"/>
          <p:cNvPicPr preferRelativeResize="0"/>
          <p:nvPr/>
        </p:nvPicPr>
        <p:blipFill>
          <a:blip r:embed="rId3">
            <a:alphaModFix amt="83000"/>
          </a:blip>
          <a:stretch>
            <a:fillRect/>
          </a:stretch>
        </p:blipFill>
        <p:spPr>
          <a:xfrm>
            <a:off x="5334000" y="1333500"/>
            <a:ext cx="3810000" cy="381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AFAFA">
                <a:alpha val="50000"/>
              </a:srgbClr>
            </a:outerShdw>
          </a:effectLst>
        </p:spPr>
      </p:pic>
      <p:sp>
        <p:nvSpPr>
          <p:cNvPr id="239" name="Google Shape;239;p33"/>
          <p:cNvSpPr txBox="1"/>
          <p:nvPr>
            <p:ph type="ctrTitle"/>
          </p:nvPr>
        </p:nvSpPr>
        <p:spPr>
          <a:xfrm>
            <a:off x="223825" y="99775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¿Dónde serían colocados?</a:t>
            </a:r>
            <a:endParaRPr/>
          </a:p>
        </p:txBody>
      </p:sp>
      <p:sp>
        <p:nvSpPr>
          <p:cNvPr id="240" name="Google Shape;240;p33"/>
          <p:cNvSpPr txBox="1"/>
          <p:nvPr/>
        </p:nvSpPr>
        <p:spPr>
          <a:xfrm>
            <a:off x="223825" y="2405075"/>
            <a:ext cx="3048000" cy="16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Instalaciones públicas: </a:t>
            </a:r>
            <a:endParaRPr b="1" sz="1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Escuelas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Hospitales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Oficinas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Parques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Comisarías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33"/>
          <p:cNvSpPr txBox="1"/>
          <p:nvPr/>
        </p:nvSpPr>
        <p:spPr>
          <a:xfrm>
            <a:off x="2936075" y="2405075"/>
            <a:ext cx="30000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8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Instalaciones privadas: </a:t>
            </a:r>
            <a:endParaRPr b="1" sz="18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Plazas comerciales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Industrias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Centros deportivos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Bancos</a:t>
            </a:r>
            <a:endParaRPr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"/>
              <a:buChar char="●"/>
            </a:pPr>
            <a:r>
              <a:rPr lang="es-419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Entretenimiento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1150" y="-340480"/>
            <a:ext cx="3152800" cy="2365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3" name="Google Shape;243;p33"/>
          <p:cNvCxnSpPr/>
          <p:nvPr/>
        </p:nvCxnSpPr>
        <p:spPr>
          <a:xfrm>
            <a:off x="2843200" y="2536075"/>
            <a:ext cx="23700" cy="185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291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3775" y="-12"/>
            <a:ext cx="1345400" cy="134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2875" y="0"/>
            <a:ext cx="1866899" cy="99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5"/>
          <p:cNvPicPr preferRelativeResize="0"/>
          <p:nvPr/>
        </p:nvPicPr>
        <p:blipFill rotWithShape="1">
          <a:blip r:embed="rId3">
            <a:alphaModFix/>
          </a:blip>
          <a:srcRect b="7862" l="0" r="0" t="7862"/>
          <a:stretch/>
        </p:blipFill>
        <p:spPr>
          <a:xfrm>
            <a:off x="0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5"/>
          <p:cNvSpPr txBox="1"/>
          <p:nvPr>
            <p:ph type="title"/>
          </p:nvPr>
        </p:nvSpPr>
        <p:spPr>
          <a:xfrm>
            <a:off x="107175" y="3024300"/>
            <a:ext cx="8786700" cy="21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17EAFF"/>
                </a:solidFill>
              </a:rPr>
              <a:t>Querétaro </a:t>
            </a:r>
            <a:r>
              <a:rPr lang="es-419"/>
              <a:t>ocupa el </a:t>
            </a:r>
            <a:r>
              <a:rPr lang="es-419">
                <a:solidFill>
                  <a:srgbClr val="FF007F"/>
                </a:solidFill>
              </a:rPr>
              <a:t>primer lugar de violencia contra la mujer</a:t>
            </a:r>
            <a:r>
              <a:rPr lang="es-419"/>
              <a:t>, en </a:t>
            </a:r>
            <a:r>
              <a:rPr lang="es-419">
                <a:solidFill>
                  <a:schemeClr val="accent2"/>
                </a:solidFill>
              </a:rPr>
              <a:t>Mé</a:t>
            </a:r>
            <a:r>
              <a:rPr lang="es-419"/>
              <a:t>xi</a:t>
            </a:r>
            <a:r>
              <a:rPr lang="es-419">
                <a:solidFill>
                  <a:schemeClr val="accent3"/>
                </a:solidFill>
              </a:rPr>
              <a:t>co</a:t>
            </a:r>
            <a:r>
              <a:rPr lang="es-419"/>
              <a:t>. </a:t>
            </a:r>
            <a:r>
              <a:rPr lang="es-419">
                <a:solidFill>
                  <a:srgbClr val="FFA49A"/>
                </a:solidFill>
              </a:rPr>
              <a:t>¿tú que harás para hacer el cambio?</a:t>
            </a:r>
            <a:endParaRPr sz="3200">
              <a:solidFill>
                <a:srgbClr val="FFA49A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6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600"/>
              <a:t>#TodosConEllas</a:t>
            </a:r>
            <a:endParaRPr b="1" sz="1600"/>
          </a:p>
        </p:txBody>
      </p:sp>
      <p:pic>
        <p:nvPicPr>
          <p:cNvPr id="262" name="Google Shape;26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275" y="468238"/>
            <a:ext cx="3706975" cy="370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6"/>
          <p:cNvSpPr txBox="1"/>
          <p:nvPr/>
        </p:nvSpPr>
        <p:spPr>
          <a:xfrm>
            <a:off x="4240875" y="1508088"/>
            <a:ext cx="4499400" cy="21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800">
                <a:solidFill>
                  <a:srgbClr val="FF007F"/>
                </a:solidFill>
              </a:rPr>
              <a:t>Equipo Capybaras…</a:t>
            </a:r>
            <a:endParaRPr b="1" sz="4800">
              <a:solidFill>
                <a:srgbClr val="FF007F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000">
                <a:solidFill>
                  <a:srgbClr val="17EAFF"/>
                </a:solidFill>
              </a:rPr>
              <a:t>en la lucha con ellas.</a:t>
            </a:r>
            <a:endParaRPr b="1" sz="5300">
              <a:solidFill>
                <a:srgbClr val="FF007F"/>
              </a:solidFill>
            </a:endParaRPr>
          </a:p>
        </p:txBody>
      </p:sp>
      <p:sp>
        <p:nvSpPr>
          <p:cNvPr id="264" name="Google Shape;264;p36"/>
          <p:cNvSpPr/>
          <p:nvPr/>
        </p:nvSpPr>
        <p:spPr>
          <a:xfrm>
            <a:off x="6762725" y="1809750"/>
            <a:ext cx="607200" cy="607200"/>
          </a:xfrm>
          <a:prstGeom prst="heart">
            <a:avLst/>
          </a:prstGeom>
          <a:solidFill>
            <a:srgbClr val="FFA49A"/>
          </a:solidFill>
          <a:ln cap="flat" cmpd="sng" w="9525">
            <a:solidFill>
              <a:srgbClr val="FFA49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A49A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/>
          <p:cNvSpPr txBox="1"/>
          <p:nvPr>
            <p:ph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chemeClr val="lt1"/>
                </a:solidFill>
              </a:rPr>
              <a:t>¡</a:t>
            </a:r>
            <a:r>
              <a:rPr lang="es-419">
                <a:solidFill>
                  <a:schemeClr val="lt1"/>
                </a:solidFill>
              </a:rPr>
              <a:t>Gracias!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70" name="Google Shape;270;p37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b="1" lang="es-419">
                <a:solidFill>
                  <a:srgbClr val="FF007F"/>
                </a:solidFill>
              </a:rPr>
              <a:t>Abrimos espacio para preguntas.</a:t>
            </a:r>
            <a:endParaRPr b="1">
              <a:solidFill>
                <a:srgbClr val="FF007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5"/>
          <p:cNvSpPr txBox="1"/>
          <p:nvPr>
            <p:ph idx="2" type="body"/>
          </p:nvPr>
        </p:nvSpPr>
        <p:spPr>
          <a:xfrm>
            <a:off x="4939500" y="724200"/>
            <a:ext cx="40086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600"/>
              </a:spcAft>
              <a:buNone/>
            </a:pPr>
            <a:r>
              <a:rPr lang="es-419" sz="2400">
                <a:solidFill>
                  <a:srgbClr val="741B47"/>
                </a:solidFill>
              </a:rPr>
              <a:t>¿</a:t>
            </a:r>
            <a:r>
              <a:rPr b="1" lang="es-419" sz="2400">
                <a:solidFill>
                  <a:srgbClr val="741B47"/>
                </a:solidFill>
              </a:rPr>
              <a:t>Cuántas vidas</a:t>
            </a:r>
            <a:r>
              <a:rPr lang="es-419" sz="2400">
                <a:solidFill>
                  <a:srgbClr val="741B47"/>
                </a:solidFill>
              </a:rPr>
              <a:t> más </a:t>
            </a:r>
            <a:r>
              <a:rPr b="1" lang="es-419" sz="2400">
                <a:solidFill>
                  <a:srgbClr val="741B47"/>
                </a:solidFill>
              </a:rPr>
              <a:t>debemos perder</a:t>
            </a:r>
            <a:r>
              <a:rPr lang="es-419" sz="2400">
                <a:solidFill>
                  <a:srgbClr val="741B47"/>
                </a:solidFill>
              </a:rPr>
              <a:t> para </a:t>
            </a:r>
            <a:r>
              <a:rPr b="1" lang="es-419" sz="2400">
                <a:solidFill>
                  <a:srgbClr val="741B47"/>
                </a:solidFill>
              </a:rPr>
              <a:t>tomar</a:t>
            </a:r>
            <a:r>
              <a:rPr lang="es-419" sz="2400">
                <a:solidFill>
                  <a:srgbClr val="741B47"/>
                </a:solidFill>
              </a:rPr>
              <a:t> </a:t>
            </a:r>
            <a:r>
              <a:rPr b="1" lang="es-419" sz="2400">
                <a:solidFill>
                  <a:srgbClr val="741B47"/>
                </a:solidFill>
              </a:rPr>
              <a:t>medidas </a:t>
            </a:r>
            <a:r>
              <a:rPr b="1" lang="es-419" sz="2400">
                <a:solidFill>
                  <a:srgbClr val="17EAFF"/>
                </a:solidFill>
              </a:rPr>
              <a:t>concretas y efectivas</a:t>
            </a:r>
            <a:r>
              <a:rPr lang="es-419" sz="2400">
                <a:solidFill>
                  <a:srgbClr val="741B47"/>
                </a:solidFill>
              </a:rPr>
              <a:t> para </a:t>
            </a:r>
            <a:r>
              <a:rPr b="1" lang="es-419" sz="2400">
                <a:solidFill>
                  <a:srgbClr val="FF007F"/>
                </a:solidFill>
              </a:rPr>
              <a:t>erradicar </a:t>
            </a:r>
            <a:r>
              <a:rPr lang="es-419" sz="2400">
                <a:solidFill>
                  <a:srgbClr val="741B47"/>
                </a:solidFill>
              </a:rPr>
              <a:t>la </a:t>
            </a:r>
            <a:r>
              <a:rPr b="1" lang="es-419" sz="2400">
                <a:solidFill>
                  <a:srgbClr val="CC0000"/>
                </a:solidFill>
              </a:rPr>
              <a:t>violencia en nuestro estado</a:t>
            </a:r>
            <a:r>
              <a:rPr lang="es-419" sz="2400">
                <a:solidFill>
                  <a:srgbClr val="741B47"/>
                </a:solidFill>
              </a:rPr>
              <a:t> de Querétaro?</a:t>
            </a:r>
            <a:endParaRPr sz="2400">
              <a:solidFill>
                <a:srgbClr val="741B47"/>
              </a:solidFill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>
            <p:ph type="title"/>
          </p:nvPr>
        </p:nvSpPr>
        <p:spPr>
          <a:xfrm>
            <a:off x="154950" y="1547800"/>
            <a:ext cx="60006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300"/>
              <a:t>Implementar una </a:t>
            </a:r>
            <a:r>
              <a:rPr lang="es-419" sz="3300">
                <a:solidFill>
                  <a:srgbClr val="17EAFF"/>
                </a:solidFill>
              </a:rPr>
              <a:t>solución integral</a:t>
            </a:r>
            <a:r>
              <a:rPr lang="es-419" sz="3300"/>
              <a:t> para la </a:t>
            </a:r>
            <a:r>
              <a:rPr b="1" lang="es-419" sz="3300">
                <a:solidFill>
                  <a:srgbClr val="FFA49A"/>
                </a:solidFill>
              </a:rPr>
              <a:t>disminución de la </a:t>
            </a:r>
            <a:r>
              <a:rPr b="1" i="1" lang="es-419" sz="3300">
                <a:solidFill>
                  <a:srgbClr val="FFA49A"/>
                </a:solidFill>
              </a:rPr>
              <a:t>violencia</a:t>
            </a:r>
            <a:r>
              <a:rPr b="1" i="1" lang="es-419" sz="3300">
                <a:solidFill>
                  <a:srgbClr val="E06666"/>
                </a:solidFill>
              </a:rPr>
              <a:t> </a:t>
            </a:r>
            <a:r>
              <a:rPr b="1" lang="es-419" sz="3300">
                <a:solidFill>
                  <a:srgbClr val="FF00FF"/>
                </a:solidFill>
              </a:rPr>
              <a:t>contra</a:t>
            </a:r>
            <a:r>
              <a:rPr lang="es-419" sz="3300"/>
              <a:t> las </a:t>
            </a:r>
            <a:r>
              <a:rPr b="1" lang="es-419" sz="3300">
                <a:solidFill>
                  <a:srgbClr val="FF00FF"/>
                </a:solidFill>
              </a:rPr>
              <a:t>mujeres</a:t>
            </a:r>
            <a:r>
              <a:rPr lang="es-419" sz="3300"/>
              <a:t> en el estado de </a:t>
            </a:r>
            <a:r>
              <a:rPr b="1" i="1" lang="es-419" sz="3300">
                <a:solidFill>
                  <a:schemeClr val="dk1"/>
                </a:solidFill>
              </a:rPr>
              <a:t>Querétaro</a:t>
            </a:r>
            <a:r>
              <a:rPr lang="es-419" sz="3300">
                <a:solidFill>
                  <a:schemeClr val="dk1"/>
                </a:solidFill>
              </a:rPr>
              <a:t> </a:t>
            </a:r>
            <a:r>
              <a:rPr lang="es-419" sz="3300">
                <a:solidFill>
                  <a:srgbClr val="17EAFF"/>
                </a:solidFill>
              </a:rPr>
              <a:t>haciendo uso de la </a:t>
            </a:r>
            <a:r>
              <a:rPr b="1" i="1" lang="es-419" sz="3300">
                <a:solidFill>
                  <a:srgbClr val="17EAFF"/>
                </a:solidFill>
              </a:rPr>
              <a:t>tecnología</a:t>
            </a:r>
            <a:r>
              <a:rPr lang="es-419" sz="3300"/>
              <a:t>.</a:t>
            </a:r>
            <a:endParaRPr sz="3300"/>
          </a:p>
        </p:txBody>
      </p:sp>
      <p:sp>
        <p:nvSpPr>
          <p:cNvPr id="95" name="Google Shape;95;p16"/>
          <p:cNvSpPr txBox="1"/>
          <p:nvPr/>
        </p:nvSpPr>
        <p:spPr>
          <a:xfrm>
            <a:off x="5750725" y="404825"/>
            <a:ext cx="3155100" cy="98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Objetivo: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7"/>
          <p:cNvSpPr txBox="1"/>
          <p:nvPr>
            <p:ph type="title"/>
          </p:nvPr>
        </p:nvSpPr>
        <p:spPr>
          <a:xfrm>
            <a:off x="119075" y="3191025"/>
            <a:ext cx="6447300" cy="21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En </a:t>
            </a:r>
            <a:r>
              <a:rPr lang="es-419">
                <a:solidFill>
                  <a:srgbClr val="FF007F"/>
                </a:solidFill>
              </a:rPr>
              <a:t>2022 </a:t>
            </a:r>
            <a:r>
              <a:rPr lang="es-419"/>
              <a:t>registramos,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007F"/>
                </a:solidFill>
              </a:rPr>
              <a:t>12 feminicidios</a:t>
            </a:r>
            <a:endParaRPr sz="3200">
              <a:solidFill>
                <a:srgbClr val="FFA49A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/>
              <a:t>Según encuestas…</a:t>
            </a:r>
            <a:endParaRPr sz="3600"/>
          </a:p>
        </p:txBody>
      </p:sp>
      <p:pic>
        <p:nvPicPr>
          <p:cNvPr id="107" name="Google Shape;10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50" y="1804800"/>
            <a:ext cx="9053899" cy="2910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8"/>
          <p:cNvSpPr txBox="1"/>
          <p:nvPr/>
        </p:nvSpPr>
        <p:spPr>
          <a:xfrm>
            <a:off x="1095375" y="4712475"/>
            <a:ext cx="80964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solidFill>
                  <a:srgbClr val="FFA49A"/>
                </a:solidFill>
                <a:latin typeface="Roboto"/>
                <a:ea typeface="Roboto"/>
                <a:cs typeface="Roboto"/>
                <a:sym typeface="Roboto"/>
              </a:rPr>
              <a:t>Fuente: https://www.inegi.org.mx/contenidos/programas/endireh/2021/doc/22_queretaro.pdf</a:t>
            </a:r>
            <a:endParaRPr>
              <a:solidFill>
                <a:srgbClr val="FFA4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400"/>
              <a:t>Con</a:t>
            </a:r>
            <a:r>
              <a:rPr lang="es-419" sz="3400"/>
              <a:t> </a:t>
            </a:r>
            <a:r>
              <a:rPr lang="es-419" sz="3400">
                <a:solidFill>
                  <a:srgbClr val="FF007F"/>
                </a:solidFill>
              </a:rPr>
              <a:t>nuestras </a:t>
            </a:r>
            <a:r>
              <a:rPr lang="es-419" sz="3400"/>
              <a:t>encuestas…</a:t>
            </a:r>
            <a:endParaRPr/>
          </a:p>
        </p:txBody>
      </p:sp>
      <p:pic>
        <p:nvPicPr>
          <p:cNvPr descr="Gráfico de las respuestas de Formularios. Título de la pregunta: ¿Has evitado ciertas áreas o barrios en tu ciudad debido a preocupaciones de seguridad como mujer?. Número de respuestas: 54 respuestas." id="114" name="Google Shape;114;p19" title="¿Has evitado ciertas áreas o barrios en tu ciudad debido a preocupaciones de seguridad como mujer?"/>
          <p:cNvPicPr preferRelativeResize="0"/>
          <p:nvPr/>
        </p:nvPicPr>
        <p:blipFill rotWithShape="1">
          <a:blip r:embed="rId3">
            <a:alphaModFix/>
          </a:blip>
          <a:srcRect b="9482" l="2857" r="4661" t="6526"/>
          <a:stretch/>
        </p:blipFill>
        <p:spPr>
          <a:xfrm>
            <a:off x="2596425" y="1745075"/>
            <a:ext cx="6445676" cy="27851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9"/>
          <p:cNvSpPr txBox="1"/>
          <p:nvPr/>
        </p:nvSpPr>
        <p:spPr>
          <a:xfrm>
            <a:off x="170700" y="2194425"/>
            <a:ext cx="2257200" cy="20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La </a:t>
            </a: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mayoría</a:t>
            </a: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 de las mujeres tienen inseguridad en la calle.</a:t>
            </a:r>
            <a:endParaRPr b="1" sz="15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Un </a:t>
            </a:r>
            <a:r>
              <a:rPr b="1" lang="es-419" sz="1500">
                <a:solidFill>
                  <a:srgbClr val="FF007F"/>
                </a:solidFill>
                <a:latin typeface="Roboto"/>
                <a:ea typeface="Roboto"/>
                <a:cs typeface="Roboto"/>
                <a:sym typeface="Roboto"/>
              </a:rPr>
              <a:t>61.1%</a:t>
            </a: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 aceptan nuestra </a:t>
            </a: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teoría</a:t>
            </a: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, mientras que un </a:t>
            </a:r>
            <a:r>
              <a:rPr b="1" lang="es-419" sz="1500">
                <a:solidFill>
                  <a:srgbClr val="FF007F"/>
                </a:solidFill>
                <a:latin typeface="Roboto"/>
                <a:ea typeface="Roboto"/>
                <a:cs typeface="Roboto"/>
                <a:sym typeface="Roboto"/>
              </a:rPr>
              <a:t>35.2%</a:t>
            </a: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 se comparte la idea de que tener </a:t>
            </a: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compañía</a:t>
            </a: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ayudará</a:t>
            </a:r>
            <a:r>
              <a:rPr b="1" lang="es-419" sz="1500">
                <a:solidFill>
                  <a:srgbClr val="741B47"/>
                </a:solidFill>
                <a:latin typeface="Roboto"/>
                <a:ea typeface="Roboto"/>
                <a:cs typeface="Roboto"/>
                <a:sym typeface="Roboto"/>
              </a:rPr>
              <a:t> a no ser violentada.</a:t>
            </a:r>
            <a:endParaRPr b="1" sz="1500">
              <a:solidFill>
                <a:srgbClr val="741B47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7791" l="0" r="0" t="7799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¿Cómo </a:t>
            </a:r>
            <a:r>
              <a:rPr lang="es-419">
                <a:solidFill>
                  <a:srgbClr val="17EAFF"/>
                </a:solidFill>
              </a:rPr>
              <a:t>ayudaría la tecnología</a:t>
            </a:r>
            <a:r>
              <a:rPr lang="es-419"/>
              <a:t> en esta </a:t>
            </a:r>
            <a:r>
              <a:rPr lang="es-419">
                <a:solidFill>
                  <a:srgbClr val="FF007F"/>
                </a:solidFill>
              </a:rPr>
              <a:t>lucha</a:t>
            </a:r>
            <a:r>
              <a:rPr lang="es-419"/>
              <a:t>?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El </a:t>
            </a:r>
            <a:r>
              <a:rPr b="1" lang="es-419">
                <a:solidFill>
                  <a:srgbClr val="741B47"/>
                </a:solidFill>
              </a:rPr>
              <a:t>70%</a:t>
            </a:r>
            <a:r>
              <a:rPr lang="es-419"/>
              <a:t> </a:t>
            </a:r>
            <a:r>
              <a:rPr lang="es-419">
                <a:solidFill>
                  <a:srgbClr val="741B47"/>
                </a:solidFill>
              </a:rPr>
              <a:t>de</a:t>
            </a:r>
            <a:r>
              <a:rPr lang="es-419"/>
              <a:t> </a:t>
            </a:r>
            <a:r>
              <a:rPr lang="es-419">
                <a:solidFill>
                  <a:srgbClr val="741B47"/>
                </a:solidFill>
              </a:rPr>
              <a:t>llamadas de emergencia</a:t>
            </a:r>
            <a:r>
              <a:rPr lang="es-419"/>
              <a:t> son </a:t>
            </a:r>
            <a:r>
              <a:rPr lang="es-419">
                <a:solidFill>
                  <a:srgbClr val="741B47"/>
                </a:solidFill>
              </a:rPr>
              <a:t>falsas</a:t>
            </a:r>
            <a:r>
              <a:rPr lang="es-419"/>
              <a:t>…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